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84" r:id="rId2"/>
  </p:sldMasterIdLst>
  <p:notesMasterIdLst>
    <p:notesMasterId r:id="rId48"/>
  </p:notesMasterIdLst>
  <p:sldIdLst>
    <p:sldId id="256" r:id="rId3"/>
    <p:sldId id="272" r:id="rId4"/>
    <p:sldId id="259" r:id="rId5"/>
    <p:sldId id="257" r:id="rId6"/>
    <p:sldId id="28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7" r:id="rId19"/>
    <p:sldId id="278" r:id="rId20"/>
    <p:sldId id="270" r:id="rId21"/>
    <p:sldId id="282" r:id="rId22"/>
    <p:sldId id="283" r:id="rId23"/>
    <p:sldId id="284" r:id="rId24"/>
    <p:sldId id="271" r:id="rId25"/>
    <p:sldId id="273" r:id="rId26"/>
    <p:sldId id="274" r:id="rId27"/>
    <p:sldId id="275" r:id="rId28"/>
    <p:sldId id="285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279" r:id="rId45"/>
    <p:sldId id="280" r:id="rId46"/>
    <p:sldId id="276" r:id="rId4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8502210-C9BF-40A8-B8B7-05CB915F1C9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C293-B544-4155-8646-AC70B4391AE3}" type="datetimeFigureOut">
              <a:rPr lang="en-US" smtClean="0"/>
              <a:t>5/5/2010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66800" y="2590800"/>
            <a:ext cx="6172200" cy="144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cs typeface="+mn-cs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066800" y="4267200"/>
            <a:ext cx="50292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cs typeface="+mn-cs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219200" y="2590800"/>
            <a:ext cx="6934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3400">
                <a:solidFill>
                  <a:srgbClr val="000000"/>
                </a:solidFill>
                <a:latin typeface="Arial Black" pitchFamily="34" charset="0"/>
                <a:cs typeface="+mn-cs"/>
              </a:rPr>
              <a:t>Click to edit Master title style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295400" y="4076700"/>
            <a:ext cx="59436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>
                <a:solidFill>
                  <a:schemeClr val="tx1"/>
                </a:solidFill>
                <a:latin typeface="Arial" charset="0"/>
                <a:cs typeface="+mn-cs"/>
              </a:rPr>
              <a:t>Subhead goes here</a:t>
            </a:r>
          </a:p>
          <a:p>
            <a:pPr>
              <a:spcBef>
                <a:spcPct val="20000"/>
              </a:spcBef>
              <a:defRPr/>
            </a:pPr>
            <a:endParaRPr lang="en-US">
              <a:solidFill>
                <a:schemeClr val="tx1"/>
              </a:solidFill>
              <a:latin typeface="Arial" charset="0"/>
              <a:cs typeface="+mn-cs"/>
            </a:endParaRPr>
          </a:p>
          <a:p>
            <a:pPr>
              <a:spcBef>
                <a:spcPct val="20000"/>
              </a:spcBef>
              <a:defRPr/>
            </a:pPr>
            <a:endParaRPr lang="en-US">
              <a:solidFill>
                <a:schemeClr val="tx1"/>
              </a:solidFill>
              <a:cs typeface="+mn-cs"/>
            </a:endParaRPr>
          </a:p>
        </p:txBody>
      </p:sp>
      <p:pic>
        <p:nvPicPr>
          <p:cNvPr id="1030" name="Picture 7" descr="IOUG PP banner-revise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400">
          <a:solidFill>
            <a:srgbClr val="000000"/>
          </a:solidFill>
          <a:latin typeface="+mn-lt"/>
        </a:defRPr>
      </a:lvl2pPr>
      <a:lvl3pPr marL="1143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6pPr>
      <a:lvl7pPr marL="29718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7pPr>
      <a:lvl8pPr marL="34290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8pPr>
      <a:lvl9pPr marL="38862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5/5/2010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bartisans.com/" TargetMode="External"/><Relationship Id="rId2" Type="http://schemas.openxmlformats.org/officeDocument/2006/relationships/hyperlink" Target="mailto:bcoulam@yahoo.com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sourceforge.net/projects/plsqlstarter" TargetMode="External"/><Relationship Id="rId4" Type="http://schemas.openxmlformats.org/officeDocument/2006/relationships/hyperlink" Target="http://sourceforge.net/projects/plsqlframestar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Save Months with a</a:t>
            </a:r>
          </a:p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PL/SQL Framework!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Lazy Application Architecture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Goal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Encouragement to care enough about our craft, our reputations and our free-time, to design and produce top-notch backend code, quickly and reliably, using frameworks.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Laziness or </a:t>
            </a:r>
            <a:r>
              <a:rPr lang="en-US" dirty="0" smtClean="0"/>
              <a:t>Wisdom?</a:t>
            </a:r>
          </a:p>
          <a:p>
            <a:r>
              <a:rPr lang="en-US" dirty="0" smtClean="0"/>
              <a:t>Catch the Vision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80/20 Rule.</a:t>
            </a:r>
          </a:p>
          <a:p>
            <a:r>
              <a:rPr lang="en-US" dirty="0" smtClean="0"/>
              <a:t>Terminology</a:t>
            </a:r>
            <a:endParaRPr lang="en-US" dirty="0" smtClean="0"/>
          </a:p>
          <a:p>
            <a:r>
              <a:rPr lang="en-US" dirty="0" smtClean="0"/>
              <a:t>Database application frameworks</a:t>
            </a:r>
          </a:p>
          <a:p>
            <a:pPr lvl="1"/>
            <a:r>
              <a:rPr lang="en-US" dirty="0" smtClean="0"/>
              <a:t>Rarity “in the wild”</a:t>
            </a:r>
          </a:p>
          <a:p>
            <a:pPr lvl="1"/>
            <a:r>
              <a:rPr lang="en-US" dirty="0" smtClean="0"/>
              <a:t>Essential and common services</a:t>
            </a:r>
          </a:p>
          <a:p>
            <a:pPr lvl="1"/>
            <a:r>
              <a:rPr lang="en-US" dirty="0" smtClean="0"/>
              <a:t>DIY best practices</a:t>
            </a:r>
          </a:p>
          <a:p>
            <a:pPr lvl="1"/>
            <a:r>
              <a:rPr lang="en-US" dirty="0" smtClean="0"/>
              <a:t>Existing market</a:t>
            </a:r>
          </a:p>
          <a:p>
            <a:pPr lvl="2"/>
            <a:r>
              <a:rPr lang="en-US" dirty="0" smtClean="0"/>
              <a:t>Intro to retail frameworks</a:t>
            </a:r>
          </a:p>
          <a:p>
            <a:pPr lvl="2"/>
            <a:r>
              <a:rPr lang="en-US" dirty="0" smtClean="0"/>
              <a:t>Tour of the open source offerings</a:t>
            </a:r>
          </a:p>
          <a:p>
            <a:pPr lvl="1"/>
            <a:r>
              <a:rPr lang="en-US" dirty="0" smtClean="0"/>
              <a:t>Sample App and Case Study (4X faster development, 300% better results)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“If you want something done quickly, give it to a lazy person.” - Joe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 smtClean="0"/>
              <a:t>Lazy? Or Wise?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 rot="20576255">
            <a:off x="391251" y="3121512"/>
            <a:ext cx="2197135" cy="9188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Sanity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4495800"/>
            <a:ext cx="288317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Freetime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940614">
            <a:off x="5006416" y="3396574"/>
            <a:ext cx="38351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Reputation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Catch the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“The only constant is change.”</a:t>
            </a:r>
          </a:p>
          <a:p>
            <a:r>
              <a:rPr lang="en-US" dirty="0" smtClean="0"/>
              <a:t>“There is always another bug.”</a:t>
            </a:r>
          </a:p>
          <a:p>
            <a:r>
              <a:rPr lang="en-US" dirty="0" smtClean="0"/>
              <a:t>Typical scenarios</a:t>
            </a:r>
          </a:p>
          <a:p>
            <a:pPr lvl="1"/>
            <a:r>
              <a:rPr lang="en-US" dirty="0" smtClean="0"/>
              <a:t>Security Rewrite</a:t>
            </a:r>
          </a:p>
          <a:p>
            <a:pPr lvl="1"/>
            <a:r>
              <a:rPr lang="en-US" dirty="0" smtClean="0"/>
              <a:t>Embarrassing Typo</a:t>
            </a:r>
          </a:p>
          <a:p>
            <a:pPr lvl="1"/>
            <a:r>
              <a:rPr lang="en-US" dirty="0" smtClean="0"/>
              <a:t>Production PL/SQL Bugs</a:t>
            </a:r>
          </a:p>
          <a:p>
            <a:pPr lvl="1"/>
            <a:r>
              <a:rPr lang="en-US" dirty="0" smtClean="0"/>
              <a:t>Catch the Culprit</a:t>
            </a:r>
          </a:p>
          <a:p>
            <a:pPr lvl="1"/>
            <a:r>
              <a:rPr lang="en-US" dirty="0" smtClean="0"/>
              <a:t>Singleton Process</a:t>
            </a:r>
          </a:p>
          <a:p>
            <a:pPr lvl="1"/>
            <a:r>
              <a:rPr lang="en-US" dirty="0" smtClean="0"/>
              <a:t>New Application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01000" cy="822325"/>
          </a:xfrm>
        </p:spPr>
        <p:txBody>
          <a:bodyPr/>
          <a:lstStyle/>
          <a:p>
            <a:r>
              <a:rPr lang="en-US" dirty="0" smtClean="0"/>
              <a:t>The 80/20 rule (Pareto Principle)</a:t>
            </a:r>
            <a:endParaRPr 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Stellar programmers (the precious “20%”) know when to build and when to re-use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Can skip much of initial architecture stage using pre-built frameworks.</a:t>
            </a:r>
            <a:endParaRPr lang="en-US" dirty="0" smtClean="0"/>
          </a:p>
          <a:p>
            <a:r>
              <a:rPr lang="en-US" dirty="0" smtClean="0"/>
              <a:t>Development of the front-end usually begins with the technical lead selecting the framework: JSF, Spring, Silverlight, etc.</a:t>
            </a:r>
          </a:p>
          <a:p>
            <a:pPr lvl="1"/>
            <a:r>
              <a:rPr lang="en-US" dirty="0" smtClean="0"/>
              <a:t>It is a given that UI components will not be built from scratch.</a:t>
            </a:r>
          </a:p>
          <a:p>
            <a:r>
              <a:rPr lang="en-US" dirty="0" smtClean="0"/>
              <a:t>Why is the same not true of database development?</a:t>
            </a:r>
          </a:p>
          <a:p>
            <a:pPr lvl="1"/>
            <a:r>
              <a:rPr lang="en-US" dirty="0" smtClean="0"/>
              <a:t>Familiar with QCGU, </a:t>
            </a:r>
            <a:r>
              <a:rPr lang="en-US" dirty="0" err="1" smtClean="0"/>
              <a:t>PLVision</a:t>
            </a:r>
            <a:r>
              <a:rPr lang="en-US" dirty="0" smtClean="0"/>
              <a:t>, Starter, GED?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Define: Terminology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Framework: An application framework is a collection of software modules or components that implement common functionality used by developers to write software in a rapid, consistent manner.</a:t>
            </a:r>
          </a:p>
          <a:p>
            <a:r>
              <a:rPr lang="en-US" dirty="0" smtClean="0"/>
              <a:t>Library: A collection of related components.</a:t>
            </a:r>
          </a:p>
          <a:p>
            <a:r>
              <a:rPr lang="en-US" dirty="0" smtClean="0"/>
              <a:t>Component: A simple, robust object or routine that implements a feature of the library.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Define: Applied to DB Dev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component is an Oracle object: table, view, trigger, type, context, sequence, packaged routine (</a:t>
            </a:r>
            <a:r>
              <a:rPr lang="en-US" dirty="0" err="1" smtClean="0"/>
              <a:t>func</a:t>
            </a:r>
            <a:r>
              <a:rPr lang="en-US" dirty="0" smtClean="0"/>
              <a:t>/proc), etc.</a:t>
            </a:r>
          </a:p>
          <a:p>
            <a:r>
              <a:rPr lang="en-US" dirty="0" smtClean="0"/>
              <a:t>A library is typically a PL/SQL package of related routines, and the components that support that feature family.</a:t>
            </a:r>
          </a:p>
          <a:p>
            <a:r>
              <a:rPr lang="en-US" dirty="0" smtClean="0"/>
              <a:t>A framework is the entire collection of templates, standards, and libraries (packages) that offer a set of features for reliable, rapid database development.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do customers, managers and developers want out of the software they’re paying for or building?</a:t>
            </a:r>
          </a:p>
          <a:p>
            <a:pPr lvl="1"/>
            <a:r>
              <a:rPr lang="en-US" dirty="0" smtClean="0"/>
              <a:t>Speed </a:t>
            </a:r>
            <a:r>
              <a:rPr lang="en-US" dirty="0" smtClean="0"/>
              <a:t>of delivery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Quality</a:t>
            </a:r>
          </a:p>
          <a:p>
            <a:pPr lvl="1"/>
            <a:r>
              <a:rPr lang="en-US" dirty="0" smtClean="0"/>
              <a:t>Flexibility</a:t>
            </a:r>
          </a:p>
          <a:p>
            <a:pPr lvl="1"/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Performance</a:t>
            </a:r>
          </a:p>
          <a:p>
            <a:r>
              <a:rPr lang="en-US" dirty="0" smtClean="0"/>
              <a:t>Good application architecture is crucial </a:t>
            </a:r>
            <a:r>
              <a:rPr lang="en-US" dirty="0" smtClean="0"/>
              <a:t>to attain these attributes.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This is no different from the criticality of location, site preparation, blueprints, foundation, and framing to a successful home building project.</a:t>
            </a:r>
          </a:p>
          <a:p>
            <a:r>
              <a:rPr lang="en-US" dirty="0" smtClean="0"/>
              <a:t>What happens when a structure is built without sufficient thought and investment in the site, foundation or framing?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pic>
        <p:nvPicPr>
          <p:cNvPr id="4" name="Picture 4" descr="BuildingCollap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4953000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BuildingCollaps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057400"/>
            <a:ext cx="5257800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BuildingCollaps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2057400"/>
            <a:ext cx="502920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BuildingCollapse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2057400"/>
            <a:ext cx="5029200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BuildingCollapse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2057400"/>
            <a:ext cx="6248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And yet, despite the values and risks, what are the first things to go when budgets and deadlines tighten?</a:t>
            </a:r>
          </a:p>
          <a:p>
            <a:pPr lvl="1"/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Documentation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Architecture, design and modeling</a:t>
            </a:r>
          </a:p>
          <a:p>
            <a:r>
              <a:rPr lang="en-US" dirty="0" smtClean="0"/>
              <a:t>Not what the user sees. Not an immediate problem. So these are seen as “fluff” and dispensable.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are engineers, artisans and stewards.</a:t>
            </a:r>
          </a:p>
          <a:p>
            <a:pPr lvl="1"/>
            <a:r>
              <a:rPr lang="en-US" dirty="0" smtClean="0"/>
              <a:t>Cannot allow application architecture to be cut.</a:t>
            </a:r>
          </a:p>
          <a:p>
            <a:r>
              <a:rPr lang="en-US" dirty="0" smtClean="0"/>
              <a:t>PL/SQL is mature. Let’s act like it.</a:t>
            </a:r>
          </a:p>
          <a:p>
            <a:pPr lvl="1"/>
            <a:r>
              <a:rPr lang="en-US" dirty="0" smtClean="0"/>
              <a:t>If we aren’t developing with the same rigor and best practices of frontend development, it is our fault database architecture is shrugged off.</a:t>
            </a:r>
          </a:p>
          <a:p>
            <a:r>
              <a:rPr lang="en-US" dirty="0" smtClean="0"/>
              <a:t>What do frontend developers do?</a:t>
            </a:r>
          </a:p>
          <a:p>
            <a:pPr lvl="1"/>
            <a:r>
              <a:rPr lang="en-US" dirty="0" smtClean="0"/>
              <a:t>Pair programming, regression tests, instrumentation, DRY, KISS, TDD, assertions and…</a:t>
            </a:r>
          </a:p>
          <a:p>
            <a:pPr lvl="1"/>
            <a:r>
              <a:rPr lang="en-US" dirty="0" smtClean="0"/>
              <a:t>Re-use standard framework libraries.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790575"/>
          </a:xfrm>
        </p:spPr>
        <p:txBody>
          <a:bodyPr/>
          <a:lstStyle/>
          <a:p>
            <a:r>
              <a:rPr lang="en-US" dirty="0" smtClean="0"/>
              <a:t>Essential DB Framework Services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fr-CA" dirty="0" err="1" smtClean="0">
                <a:solidFill>
                  <a:schemeClr val="tx1"/>
                </a:solidFill>
              </a:rPr>
              <a:t>Needed</a:t>
            </a:r>
            <a:r>
              <a:rPr lang="fr-CA" dirty="0" smtClean="0">
                <a:solidFill>
                  <a:schemeClr val="tx1"/>
                </a:solidFill>
              </a:rPr>
              <a:t> by </a:t>
            </a:r>
            <a:r>
              <a:rPr lang="fr-CA" dirty="0" err="1" smtClean="0">
                <a:solidFill>
                  <a:schemeClr val="tx1"/>
                </a:solidFill>
              </a:rPr>
              <a:t>every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database</a:t>
            </a:r>
            <a:r>
              <a:rPr lang="fr-CA" dirty="0" smtClean="0">
                <a:solidFill>
                  <a:schemeClr val="tx1"/>
                </a:solidFill>
              </a:rPr>
              <a:t> application: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Security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Parameters</a:t>
            </a:r>
            <a:r>
              <a:rPr lang="fr-CA" dirty="0" smtClean="0">
                <a:solidFill>
                  <a:schemeClr val="tx1"/>
                </a:solidFill>
              </a:rPr>
              <a:t>/Configuration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Auditing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err="1" smtClean="0">
                <a:solidFill>
                  <a:schemeClr val="tx1"/>
                </a:solidFill>
              </a:rPr>
              <a:t>Logging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smtClean="0">
                <a:solidFill>
                  <a:schemeClr val="tx1"/>
                </a:solidFill>
              </a:rPr>
              <a:t>DBA </a:t>
            </a:r>
            <a:r>
              <a:rPr lang="fr-CA" dirty="0" err="1" smtClean="0">
                <a:solidFill>
                  <a:schemeClr val="tx1"/>
                </a:solidFill>
              </a:rPr>
              <a:t>Ops</a:t>
            </a:r>
            <a:endParaRPr lang="fr-CA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0575"/>
          </a:xfrm>
        </p:spPr>
        <p:txBody>
          <a:bodyPr/>
          <a:lstStyle/>
          <a:p>
            <a:r>
              <a:rPr lang="en-US" dirty="0" smtClean="0"/>
              <a:t>Common DB Framework Services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fr-CA" dirty="0" err="1" smtClean="0">
                <a:solidFill>
                  <a:schemeClr val="tx1"/>
                </a:solidFill>
              </a:rPr>
              <a:t>Needed</a:t>
            </a:r>
            <a:r>
              <a:rPr lang="fr-CA" dirty="0" smtClean="0">
                <a:solidFill>
                  <a:schemeClr val="tx1"/>
                </a:solidFill>
              </a:rPr>
              <a:t> by </a:t>
            </a:r>
            <a:r>
              <a:rPr lang="fr-CA" dirty="0" err="1" smtClean="0">
                <a:solidFill>
                  <a:schemeClr val="tx1"/>
                </a:solidFill>
              </a:rPr>
              <a:t>those</a:t>
            </a:r>
            <a:r>
              <a:rPr lang="fr-CA" dirty="0" smtClean="0">
                <a:solidFill>
                  <a:schemeClr val="tx1"/>
                </a:solidFill>
              </a:rPr>
              <a:t> with </a:t>
            </a:r>
            <a:r>
              <a:rPr lang="fr-CA" dirty="0" err="1" smtClean="0">
                <a:solidFill>
                  <a:schemeClr val="tx1"/>
                </a:solidFill>
              </a:rPr>
              <a:t>backend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processes</a:t>
            </a:r>
            <a:r>
              <a:rPr lang="fr-CA" dirty="0" smtClean="0">
                <a:solidFill>
                  <a:schemeClr val="tx1"/>
                </a:solidFill>
              </a:rPr>
              <a:t>: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Application and </a:t>
            </a:r>
            <a:r>
              <a:rPr lang="fr-CA" dirty="0" err="1" smtClean="0">
                <a:solidFill>
                  <a:schemeClr val="tx1"/>
                </a:solidFill>
              </a:rPr>
              <a:t>Connection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Metadata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err="1" smtClean="0">
                <a:solidFill>
                  <a:schemeClr val="tx1"/>
                </a:solidFill>
              </a:rPr>
              <a:t>Debugging</a:t>
            </a:r>
            <a:r>
              <a:rPr lang="fr-CA" dirty="0" smtClean="0">
                <a:solidFill>
                  <a:schemeClr val="tx1"/>
                </a:solidFill>
              </a:rPr>
              <a:t>, Timing and Instrumentation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Error</a:t>
            </a:r>
            <a:r>
              <a:rPr lang="fr-CA" dirty="0" smtClean="0">
                <a:solidFill>
                  <a:schemeClr val="tx1"/>
                </a:solidFill>
              </a:rPr>
              <a:t> Handling and Assertions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String manipulation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Number</a:t>
            </a:r>
            <a:r>
              <a:rPr lang="fr-CA" dirty="0" smtClean="0">
                <a:solidFill>
                  <a:schemeClr val="tx1"/>
                </a:solidFill>
              </a:rPr>
              <a:t> manipulation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Date </a:t>
            </a:r>
            <a:r>
              <a:rPr lang="fr-CA" dirty="0" err="1" smtClean="0">
                <a:solidFill>
                  <a:schemeClr val="tx1"/>
                </a:solidFill>
              </a:rPr>
              <a:t>handling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smtClean="0">
                <a:solidFill>
                  <a:schemeClr val="tx1"/>
                </a:solidFill>
              </a:rPr>
              <a:t>Messages and Email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Framework Services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CA" dirty="0" err="1" smtClean="0">
                <a:solidFill>
                  <a:schemeClr val="tx1"/>
                </a:solidFill>
              </a:rPr>
              <a:t>Locking</a:t>
            </a:r>
            <a:endParaRPr lang="fr-CA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IO</a:t>
            </a: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Constants, Types, </a:t>
            </a:r>
            <a:r>
              <a:rPr lang="fr-CA" dirty="0" err="1" smtClean="0">
                <a:solidFill>
                  <a:schemeClr val="tx1"/>
                </a:solidFill>
              </a:rPr>
              <a:t>Cached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Reference</a:t>
            </a:r>
            <a:r>
              <a:rPr lang="fr-CA" dirty="0" smtClean="0">
                <a:solidFill>
                  <a:schemeClr val="tx1"/>
                </a:solidFill>
              </a:rPr>
              <a:t> Data</a:t>
            </a:r>
          </a:p>
          <a:p>
            <a:pPr eaLnBrk="1" hangingPunct="1"/>
            <a:r>
              <a:rPr lang="fr-CA" dirty="0" err="1" smtClean="0">
                <a:solidFill>
                  <a:schemeClr val="tx1"/>
                </a:solidFill>
              </a:rPr>
              <a:t>Shared</a:t>
            </a:r>
            <a:r>
              <a:rPr lang="fr-CA" dirty="0" smtClean="0">
                <a:solidFill>
                  <a:schemeClr val="tx1"/>
                </a:solidFill>
              </a:rPr>
              <a:t> SQL</a:t>
            </a: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Directory </a:t>
            </a:r>
            <a:r>
              <a:rPr lang="fr-CA" dirty="0" err="1" smtClean="0">
                <a:solidFill>
                  <a:schemeClr val="tx1"/>
                </a:solidFill>
              </a:rPr>
              <a:t>Integration</a:t>
            </a:r>
            <a:endParaRPr lang="fr-CA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ETL</a:t>
            </a: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Unit </a:t>
            </a:r>
            <a:r>
              <a:rPr lang="fr-CA" dirty="0" err="1" smtClean="0">
                <a:solidFill>
                  <a:schemeClr val="tx1"/>
                </a:solidFill>
              </a:rPr>
              <a:t>Testing</a:t>
            </a:r>
            <a:endParaRPr lang="fr-CA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fr-CA" dirty="0" err="1" smtClean="0">
                <a:solidFill>
                  <a:schemeClr val="tx1"/>
                </a:solidFill>
              </a:rPr>
              <a:t>Database</a:t>
            </a:r>
            <a:r>
              <a:rPr lang="fr-CA" dirty="0" smtClean="0">
                <a:solidFill>
                  <a:schemeClr val="tx1"/>
                </a:solidFill>
              </a:rPr>
              <a:t> code </a:t>
            </a:r>
            <a:r>
              <a:rPr lang="fr-CA" dirty="0" err="1" smtClean="0">
                <a:solidFill>
                  <a:schemeClr val="tx1"/>
                </a:solidFill>
              </a:rPr>
              <a:t>templates</a:t>
            </a:r>
            <a:endParaRPr lang="fr-CA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 or Buy?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Qualities of a good framework:</a:t>
            </a:r>
          </a:p>
          <a:p>
            <a:pPr lvl="1"/>
            <a:r>
              <a:rPr lang="en-US" dirty="0" smtClean="0"/>
              <a:t>Solid exception handling scheme</a:t>
            </a:r>
          </a:p>
          <a:p>
            <a:pPr lvl="1"/>
            <a:r>
              <a:rPr lang="en-US" dirty="0" smtClean="0"/>
              <a:t>Good documentation, sample app, comments</a:t>
            </a:r>
          </a:p>
          <a:p>
            <a:pPr lvl="1"/>
            <a:r>
              <a:rPr lang="en-US" dirty="0" smtClean="0"/>
              <a:t>Clean, well maintained and tested</a:t>
            </a:r>
          </a:p>
          <a:p>
            <a:pPr lvl="1"/>
            <a:r>
              <a:rPr lang="en-US" dirty="0" smtClean="0"/>
              <a:t>Short, but intuitive library and component names</a:t>
            </a:r>
          </a:p>
          <a:p>
            <a:pPr lvl="1"/>
            <a:r>
              <a:rPr lang="en-US" dirty="0" smtClean="0"/>
              <a:t>Layer independence and non-circular</a:t>
            </a:r>
          </a:p>
          <a:p>
            <a:pPr lvl="1"/>
            <a:r>
              <a:rPr lang="en-US" u="sng" dirty="0" smtClean="0"/>
              <a:t>Simple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Value of Simple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i="1" dirty="0" smtClean="0"/>
              <a:t>Programs must be written for people to read, and only incidentally for machines to execute</a:t>
            </a:r>
            <a:r>
              <a:rPr lang="en-US" dirty="0" smtClean="0"/>
              <a:t>. - Donald Knuth</a:t>
            </a:r>
          </a:p>
          <a:p>
            <a:pPr eaLnBrk="1" hangingPunct="1">
              <a:buFontTx/>
              <a:buNone/>
            </a:pPr>
            <a:r>
              <a:rPr lang="en-US" i="1" dirty="0" smtClean="0"/>
              <a:t>Simplicity is prerequisite for reliability.</a:t>
            </a:r>
            <a:r>
              <a:rPr lang="en-US" dirty="0" smtClean="0"/>
              <a:t> - </a:t>
            </a:r>
            <a:r>
              <a:rPr lang="en-US" dirty="0" err="1" smtClean="0"/>
              <a:t>Edsger</a:t>
            </a:r>
            <a:r>
              <a:rPr lang="en-US" dirty="0" smtClean="0"/>
              <a:t> W. </a:t>
            </a:r>
            <a:r>
              <a:rPr lang="en-US" dirty="0" err="1" smtClean="0"/>
              <a:t>Dijkstra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i="1" dirty="0" smtClean="0"/>
              <a:t>Simplicity carried to the extreme becomes elegance.</a:t>
            </a:r>
            <a:r>
              <a:rPr lang="en-US" dirty="0" smtClean="0"/>
              <a:t> - Jon Franklin</a:t>
            </a:r>
          </a:p>
          <a:p>
            <a:pPr eaLnBrk="1" hangingPunct="1">
              <a:buFontTx/>
              <a:buNone/>
            </a:pPr>
            <a:r>
              <a:rPr lang="en-US" i="1" dirty="0" smtClean="0"/>
              <a:t>Simplicity is the ultimate sophistication.</a:t>
            </a:r>
            <a:r>
              <a:rPr lang="en-US" dirty="0" smtClean="0"/>
              <a:t> - Leonardo </a:t>
            </a:r>
            <a:r>
              <a:rPr lang="en-US" dirty="0" err="1" smtClean="0"/>
              <a:t>da</a:t>
            </a:r>
            <a:r>
              <a:rPr lang="en-US" dirty="0" smtClean="0"/>
              <a:t> Vinci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Existing Market Survey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Retail Frameworks</a:t>
            </a:r>
          </a:p>
          <a:p>
            <a:pPr lvl="1"/>
            <a:r>
              <a:rPr lang="en-US" dirty="0" smtClean="0"/>
              <a:t>GED </a:t>
            </a:r>
            <a:r>
              <a:rPr lang="en-US" dirty="0" smtClean="0"/>
              <a:t>Toolkit</a:t>
            </a:r>
          </a:p>
          <a:p>
            <a:pPr lvl="1"/>
            <a:r>
              <a:rPr lang="en-US" dirty="0" smtClean="0"/>
              <a:t>Orbit</a:t>
            </a:r>
          </a:p>
          <a:p>
            <a:pPr lvl="1"/>
            <a:r>
              <a:rPr lang="en-US" dirty="0" smtClean="0"/>
              <a:t>Turbo Enterprise</a:t>
            </a:r>
            <a:endParaRPr lang="en-US" dirty="0" smtClean="0"/>
          </a:p>
          <a:p>
            <a:r>
              <a:rPr lang="en-US" dirty="0" smtClean="0"/>
              <a:t>Free Frameworks</a:t>
            </a:r>
          </a:p>
          <a:p>
            <a:pPr lvl="1"/>
            <a:r>
              <a:rPr lang="en-US" dirty="0" smtClean="0"/>
              <a:t>QCGU (was QNXO)</a:t>
            </a:r>
          </a:p>
          <a:p>
            <a:pPr lvl="1"/>
            <a:r>
              <a:rPr lang="en-US" dirty="0" err="1" smtClean="0"/>
              <a:t>PLVision</a:t>
            </a:r>
            <a:endParaRPr lang="en-US" dirty="0" smtClean="0"/>
          </a:p>
          <a:p>
            <a:r>
              <a:rPr lang="en-US" dirty="0" smtClean="0"/>
              <a:t>Open </a:t>
            </a:r>
            <a:r>
              <a:rPr lang="en-US" dirty="0" smtClean="0"/>
              <a:t>Source Frameworks</a:t>
            </a:r>
            <a:endParaRPr lang="en-US" dirty="0" smtClean="0"/>
          </a:p>
          <a:p>
            <a:pPr lvl="1"/>
            <a:r>
              <a:rPr lang="en-US" dirty="0" smtClean="0"/>
              <a:t>PL/SQL Starter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PL/Vision</a:t>
            </a:r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200820" cy="512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QCGU</a:t>
            </a:r>
            <a:endParaRPr 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7791450" cy="4711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GED 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7848600" cy="914400"/>
          </a:xfrm>
        </p:spPr>
        <p:txBody>
          <a:bodyPr/>
          <a:lstStyle/>
          <a:p>
            <a:r>
              <a:rPr lang="en-US" dirty="0" smtClean="0"/>
              <a:t>Re-usable libraries. Focus on insight into backend processing: inputs, outputs, state.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819400"/>
            <a:ext cx="4776787" cy="369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Existing Market Survey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Retail Libraries</a:t>
            </a:r>
          </a:p>
          <a:p>
            <a:pPr lvl="1"/>
            <a:r>
              <a:rPr lang="en-US" dirty="0" smtClean="0"/>
              <a:t>Quest Code Tester</a:t>
            </a:r>
          </a:p>
          <a:p>
            <a:pPr lvl="1"/>
            <a:r>
              <a:rPr lang="en-US" dirty="0" smtClean="0"/>
              <a:t>PL/PDF</a:t>
            </a:r>
          </a:p>
          <a:p>
            <a:r>
              <a:rPr lang="en-US" dirty="0" smtClean="0"/>
              <a:t>Open Source or Free Libraries</a:t>
            </a:r>
          </a:p>
          <a:p>
            <a:pPr lvl="1"/>
            <a:r>
              <a:rPr lang="en-US" dirty="0" smtClean="0"/>
              <a:t>Quest Error Manager</a:t>
            </a:r>
          </a:p>
          <a:p>
            <a:pPr lvl="1"/>
            <a:r>
              <a:rPr lang="en-US" dirty="0" err="1" smtClean="0"/>
              <a:t>utPLSQL</a:t>
            </a:r>
            <a:r>
              <a:rPr lang="en-US" dirty="0" smtClean="0"/>
              <a:t>, PLUTO, SQL Developer Testing</a:t>
            </a:r>
          </a:p>
          <a:p>
            <a:pPr lvl="1"/>
            <a:r>
              <a:rPr lang="en-US" dirty="0" smtClean="0"/>
              <a:t>Log4PLSQL, </a:t>
            </a:r>
            <a:r>
              <a:rPr lang="en-US" dirty="0" err="1" smtClean="0"/>
              <a:t>OraLog</a:t>
            </a:r>
            <a:r>
              <a:rPr lang="en-US" dirty="0" smtClean="0"/>
              <a:t>, Orate</a:t>
            </a:r>
          </a:p>
          <a:p>
            <a:pPr lvl="1"/>
            <a:r>
              <a:rPr lang="en-US" dirty="0" smtClean="0"/>
              <a:t>PL/FLOW</a:t>
            </a:r>
          </a:p>
          <a:p>
            <a:pPr lvl="1"/>
            <a:r>
              <a:rPr lang="en-US" dirty="0" err="1" smtClean="0"/>
              <a:t>PLDoc</a:t>
            </a:r>
            <a:endParaRPr lang="en-US" dirty="0" smtClean="0"/>
          </a:p>
          <a:p>
            <a:pPr lvl="1"/>
            <a:r>
              <a:rPr lang="en-US" dirty="0" smtClean="0"/>
              <a:t>(more listed in the whitepaper)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PL/SQL “Starter”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>
                <a:solidFill>
                  <a:schemeClr val="tx1"/>
                </a:solidFill>
              </a:rPr>
              <a:t>Author’s</a:t>
            </a:r>
            <a:r>
              <a:rPr lang="fr-CA" dirty="0" smtClean="0">
                <a:solidFill>
                  <a:schemeClr val="tx1"/>
                </a:solidFill>
              </a:rPr>
              <a:t> free </a:t>
            </a:r>
            <a:r>
              <a:rPr lang="fr-CA" dirty="0" err="1" smtClean="0">
                <a:solidFill>
                  <a:schemeClr val="tx1"/>
                </a:solidFill>
              </a:rPr>
              <a:t>framework</a:t>
            </a:r>
            <a:r>
              <a:rPr lang="fr-CA" dirty="0" smtClean="0">
                <a:solidFill>
                  <a:schemeClr val="tx1"/>
                </a:solidFill>
              </a:rPr>
              <a:t> on </a:t>
            </a:r>
            <a:r>
              <a:rPr lang="fr-CA" dirty="0" err="1" smtClean="0">
                <a:solidFill>
                  <a:schemeClr val="tx1"/>
                </a:solidFill>
              </a:rPr>
              <a:t>SourceForge</a:t>
            </a:r>
            <a:r>
              <a:rPr lang="fr-CA" dirty="0" smtClean="0">
                <a:solidFill>
                  <a:schemeClr val="tx1"/>
                </a:solidFill>
              </a:rPr>
              <a:t>.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Existed</a:t>
            </a:r>
            <a:r>
              <a:rPr lang="fr-CA" dirty="0" smtClean="0">
                <a:solidFill>
                  <a:schemeClr val="tx1"/>
                </a:solidFill>
              </a:rPr>
              <a:t> in one </a:t>
            </a:r>
            <a:r>
              <a:rPr lang="fr-CA" dirty="0" err="1" smtClean="0">
                <a:solidFill>
                  <a:schemeClr val="tx1"/>
                </a:solidFill>
              </a:rPr>
              <a:t>form</a:t>
            </a:r>
            <a:r>
              <a:rPr lang="fr-CA" dirty="0" smtClean="0">
                <a:solidFill>
                  <a:schemeClr val="tx1"/>
                </a:solidFill>
              </a:rPr>
              <a:t> or </a:t>
            </a:r>
            <a:r>
              <a:rPr lang="fr-CA" dirty="0" err="1" smtClean="0">
                <a:solidFill>
                  <a:schemeClr val="tx1"/>
                </a:solidFill>
              </a:rPr>
              <a:t>another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since</a:t>
            </a:r>
            <a:r>
              <a:rPr lang="fr-CA" dirty="0" smtClean="0">
                <a:solidFill>
                  <a:schemeClr val="tx1"/>
                </a:solidFill>
              </a:rPr>
              <a:t> 1997.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Version </a:t>
            </a:r>
            <a:r>
              <a:rPr lang="fr-CA" dirty="0" err="1" smtClean="0">
                <a:solidFill>
                  <a:schemeClr val="tx1"/>
                </a:solidFill>
              </a:rPr>
              <a:t>clock</a:t>
            </a:r>
            <a:r>
              <a:rPr lang="fr-CA" dirty="0" smtClean="0">
                <a:solidFill>
                  <a:schemeClr val="tx1"/>
                </a:solidFill>
              </a:rPr>
              <a:t> reset to v1.0 </a:t>
            </a:r>
            <a:r>
              <a:rPr lang="fr-CA" dirty="0" err="1" smtClean="0">
                <a:solidFill>
                  <a:schemeClr val="tx1"/>
                </a:solidFill>
              </a:rPr>
              <a:t>when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released</a:t>
            </a:r>
            <a:r>
              <a:rPr lang="fr-CA" dirty="0" smtClean="0">
                <a:solidFill>
                  <a:schemeClr val="tx1"/>
                </a:solidFill>
              </a:rPr>
              <a:t> as open source. </a:t>
            </a:r>
            <a:r>
              <a:rPr lang="fr-CA" dirty="0" err="1" smtClean="0">
                <a:solidFill>
                  <a:schemeClr val="tx1"/>
                </a:solidFill>
              </a:rPr>
              <a:t>At</a:t>
            </a:r>
            <a:r>
              <a:rPr lang="fr-CA" dirty="0" smtClean="0">
                <a:solidFill>
                  <a:schemeClr val="tx1"/>
                </a:solidFill>
              </a:rPr>
              <a:t> 2.0 </a:t>
            </a:r>
            <a:r>
              <a:rPr lang="fr-CA" dirty="0" err="1" smtClean="0">
                <a:solidFill>
                  <a:schemeClr val="tx1"/>
                </a:solidFill>
              </a:rPr>
              <a:t>now</a:t>
            </a:r>
            <a:r>
              <a:rPr lang="fr-CA" dirty="0" smtClean="0">
                <a:solidFill>
                  <a:schemeClr val="tx1"/>
                </a:solidFill>
              </a:rPr>
              <a:t> (but 12 </a:t>
            </a:r>
            <a:r>
              <a:rPr lang="fr-CA" dirty="0" err="1" smtClean="0">
                <a:solidFill>
                  <a:schemeClr val="tx1"/>
                </a:solidFill>
              </a:rPr>
              <a:t>yrs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old</a:t>
            </a:r>
            <a:r>
              <a:rPr lang="fr-CA" dirty="0" smtClean="0">
                <a:solidFill>
                  <a:schemeClr val="tx1"/>
                </a:solidFill>
              </a:rPr>
              <a:t>).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Used</a:t>
            </a:r>
            <a:r>
              <a:rPr lang="fr-CA" dirty="0" smtClean="0">
                <a:solidFill>
                  <a:schemeClr val="tx1"/>
                </a:solidFill>
              </a:rPr>
              <a:t> in </a:t>
            </a:r>
            <a:r>
              <a:rPr lang="fr-CA" dirty="0" err="1" smtClean="0">
                <a:solidFill>
                  <a:schemeClr val="tx1"/>
                </a:solidFill>
              </a:rPr>
              <a:t>telecom</a:t>
            </a:r>
            <a:r>
              <a:rPr lang="fr-CA" dirty="0" smtClean="0">
                <a:solidFill>
                  <a:schemeClr val="tx1"/>
                </a:solidFill>
              </a:rPr>
              <a:t>, not-for-profit and </a:t>
            </a:r>
            <a:r>
              <a:rPr lang="fr-CA" dirty="0" err="1" smtClean="0">
                <a:solidFill>
                  <a:schemeClr val="tx1"/>
                </a:solidFill>
              </a:rPr>
              <a:t>energy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industry</a:t>
            </a:r>
            <a:r>
              <a:rPr lang="fr-CA" dirty="0" smtClean="0">
                <a:solidFill>
                  <a:schemeClr val="tx1"/>
                </a:solidFill>
              </a:rPr>
              <a:t>.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Only</a:t>
            </a:r>
            <a:r>
              <a:rPr lang="fr-CA" dirty="0" smtClean="0">
                <a:solidFill>
                  <a:schemeClr val="tx1"/>
                </a:solidFill>
              </a:rPr>
              <a:t> 2 bugs in the last 2 </a:t>
            </a:r>
            <a:r>
              <a:rPr lang="fr-CA" dirty="0" err="1" smtClean="0">
                <a:solidFill>
                  <a:schemeClr val="tx1"/>
                </a:solidFill>
              </a:rPr>
              <a:t>years</a:t>
            </a:r>
            <a:r>
              <a:rPr lang="fr-CA" dirty="0" smtClean="0">
                <a:solidFill>
                  <a:schemeClr val="tx1"/>
                </a:solidFill>
              </a:rPr>
              <a:t>. </a:t>
            </a:r>
            <a:r>
              <a:rPr lang="fr-CA" dirty="0" smtClean="0">
                <a:solidFill>
                  <a:schemeClr val="tx1"/>
                </a:solidFill>
              </a:rPr>
              <a:t>Simple and </a:t>
            </a:r>
            <a:r>
              <a:rPr lang="fr-CA" dirty="0" err="1" smtClean="0">
                <a:solidFill>
                  <a:schemeClr val="tx1"/>
                </a:solidFill>
              </a:rPr>
              <a:t>solid</a:t>
            </a:r>
            <a:r>
              <a:rPr lang="fr-CA" dirty="0" smtClean="0">
                <a:solidFill>
                  <a:schemeClr val="tx1"/>
                </a:solidFill>
              </a:rPr>
              <a:t>.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Install </a:t>
            </a:r>
            <a:r>
              <a:rPr lang="fr-CA" dirty="0" err="1" smtClean="0">
                <a:solidFill>
                  <a:schemeClr val="tx1"/>
                </a:solidFill>
              </a:rPr>
              <a:t>takes</a:t>
            </a:r>
            <a:r>
              <a:rPr lang="fr-CA" dirty="0" smtClean="0">
                <a:solidFill>
                  <a:schemeClr val="tx1"/>
                </a:solidFill>
              </a:rPr>
              <a:t> 2 minutes.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Can </a:t>
            </a:r>
            <a:r>
              <a:rPr lang="fr-CA" dirty="0" err="1" smtClean="0">
                <a:solidFill>
                  <a:schemeClr val="tx1"/>
                </a:solidFill>
              </a:rPr>
              <a:t>pick</a:t>
            </a:r>
            <a:r>
              <a:rPr lang="fr-CA" dirty="0" smtClean="0">
                <a:solidFill>
                  <a:schemeClr val="tx1"/>
                </a:solidFill>
              </a:rPr>
              <a:t> and </a:t>
            </a:r>
            <a:r>
              <a:rPr lang="fr-CA" dirty="0" err="1" smtClean="0">
                <a:solidFill>
                  <a:schemeClr val="tx1"/>
                </a:solidFill>
              </a:rPr>
              <a:t>choose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some</a:t>
            </a:r>
            <a:r>
              <a:rPr lang="fr-CA" dirty="0" smtClean="0">
                <a:solidFill>
                  <a:schemeClr val="tx1"/>
                </a:solidFill>
              </a:rPr>
              <a:t> components.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00100"/>
            <a:ext cx="6757988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Starter Schema </a:t>
            </a:r>
            <a:r>
              <a:rPr lang="en-US" dirty="0" smtClean="0"/>
              <a:t>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Tour and Case Study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Install</a:t>
            </a:r>
          </a:p>
          <a:p>
            <a:r>
              <a:rPr lang="en-US" dirty="0" smtClean="0"/>
              <a:t>Configure</a:t>
            </a:r>
          </a:p>
          <a:p>
            <a:r>
              <a:rPr lang="en-US" dirty="0" smtClean="0"/>
              <a:t>Included sample application built on Starter:</a:t>
            </a:r>
          </a:p>
          <a:p>
            <a:pPr lvl="1"/>
            <a:r>
              <a:rPr lang="en-US" dirty="0" smtClean="0"/>
              <a:t>Problem/Solution Repository</a:t>
            </a:r>
          </a:p>
          <a:p>
            <a:r>
              <a:rPr lang="en-US" dirty="0" smtClean="0"/>
              <a:t>Side-by-Side Case Study</a:t>
            </a:r>
          </a:p>
          <a:p>
            <a:pPr lvl="1"/>
            <a:r>
              <a:rPr lang="en-US" dirty="0" smtClean="0"/>
              <a:t>Problem/Solution Report with File and Email Capability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Report </a:t>
            </a:r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Director wants new backend report that reads the problem/solution repository, writes the results to a file, and emails the results.</a:t>
            </a:r>
          </a:p>
          <a:p>
            <a:r>
              <a:rPr lang="en-US" sz="2400" dirty="0" smtClean="0"/>
              <a:t>File name &amp; email subject contain today’s date.</a:t>
            </a:r>
          </a:p>
          <a:p>
            <a:r>
              <a:rPr lang="en-US" sz="2400" dirty="0" smtClean="0"/>
              <a:t>Both should have a header with today’s date.</a:t>
            </a:r>
          </a:p>
          <a:p>
            <a:r>
              <a:rPr lang="en-US" sz="2400" dirty="0" smtClean="0"/>
              <a:t>Report should show the problem metadata, then the solution below that.</a:t>
            </a:r>
          </a:p>
          <a:p>
            <a:r>
              <a:rPr lang="en-US" sz="2400" dirty="0" smtClean="0"/>
              <a:t>Report should be robust, use exception handling for IO and SMTP problems, use standardized error messages, and include debugging and performance capture ability.</a:t>
            </a:r>
          </a:p>
          <a:p>
            <a:r>
              <a:rPr lang="en-US" sz="2400" dirty="0" smtClean="0"/>
              <a:t>Email To static in Prod, dynamic in lower DBs.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“Sam”</a:t>
            </a:r>
          </a:p>
          <a:p>
            <a:pPr lvl="1"/>
            <a:r>
              <a:rPr lang="en-US" dirty="0" smtClean="0"/>
              <a:t>Decides to test out a framework for its promised development speed, robustness, and higher-quality deliverables.</a:t>
            </a:r>
          </a:p>
          <a:p>
            <a:r>
              <a:rPr lang="en-US" dirty="0" smtClean="0"/>
              <a:t>“Arty”</a:t>
            </a:r>
          </a:p>
          <a:p>
            <a:pPr lvl="1"/>
            <a:r>
              <a:rPr lang="en-US" dirty="0" smtClean="0"/>
              <a:t>Arty scoffs at the research and prototyping he perceives as wasted time. Arty prides himself on “getting the job done”. He will write the report using his typical one-off, design-on-the-fly approach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Having studied this paper and the Starter framework, Sam challenges him, and asks the manager to compare results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smtClean="0"/>
              <a:t>See reports1.sql </a:t>
            </a:r>
            <a:r>
              <a:rPr lang="en-US" dirty="0" smtClean="0"/>
              <a:t>(</a:t>
            </a:r>
            <a:r>
              <a:rPr lang="en-US" dirty="0" err="1" smtClean="0"/>
              <a:t>Arty’s</a:t>
            </a:r>
            <a:r>
              <a:rPr lang="en-US" dirty="0" smtClean="0"/>
              <a:t>) </a:t>
            </a:r>
            <a:r>
              <a:rPr lang="en-US" dirty="0" smtClean="0"/>
              <a:t>and reports2.sql </a:t>
            </a:r>
            <a:r>
              <a:rPr lang="en-US" dirty="0" smtClean="0"/>
              <a:t>(Sam’s) </a:t>
            </a:r>
            <a:r>
              <a:rPr lang="en-US" dirty="0" smtClean="0"/>
              <a:t>in Starter’s </a:t>
            </a:r>
            <a:r>
              <a:rPr lang="en-US" dirty="0" err="1" smtClean="0"/>
              <a:t>SampleApps</a:t>
            </a:r>
            <a:r>
              <a:rPr lang="en-US" dirty="0" smtClean="0"/>
              <a:t>\</a:t>
            </a:r>
            <a:r>
              <a:rPr lang="en-US" dirty="0" err="1" smtClean="0"/>
              <a:t>ProblemSolution</a:t>
            </a:r>
            <a:r>
              <a:rPr lang="en-US" dirty="0" smtClean="0"/>
              <a:t> </a:t>
            </a:r>
            <a:r>
              <a:rPr lang="en-US" dirty="0" smtClean="0"/>
              <a:t>folder if you wish to compile the code which now follows...)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1397000"/>
          <a:ext cx="88392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CREATE TABLE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sol_log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log_ts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TIMESTAMP NOT NULL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VARCHAR2(4000) NOT NULL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log_src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VARCHAR2(128) NOT NULL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/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 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CREATE OR REPLACE PROCEDURE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IN VARCHAR2,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i_msg_src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 DEFAULT NULL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 AS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PRAGMA AUTONOMOUS_TRANSACTION;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INSERT INTO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sol_log</a:t>
                      </a:r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log_ts</a:t>
                      </a:r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,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,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log_src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VALUES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(SYSTIMESTAMP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,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i_msg</a:t>
                      </a:r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,NVL(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i_msg_src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 'Unknown'));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COMMIT;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/</a:t>
                      </a:r>
                      <a:endParaRPr lang="en-US" sz="120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Extra moving parts introduced here. The new logging table and logging proc are hasty one-off solutions that don’t take the enterprise’s best interests into account.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New logging table missing index on timestamp and source.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Default NULL. Would be better to know where every message came from.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Ah, the ubiquitous “Unknown” default. That doesn’t help much.</a:t>
                      </a:r>
                    </a:p>
                    <a:p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CREATE OR REPLACE PROCEDURE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print_send_ps_db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 DEFAULT NULL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CURSOR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cur_read_ps_db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SELECT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prob_src_nm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prob_key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prob_key_txt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prob_notes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sol_notes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seq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FROM (SELECT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ps.prob_src_id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ps.prob_src_nm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p.prob_key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p.prob_key_txt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p.prob_notes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,ROW_NUMBER() OVER(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   PARTITION BY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s.prob_id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   ORDER BY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s.sol_id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 AS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seq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s.sol_notes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FROM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ps_prob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p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JOIN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ps_prob_src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ON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ps.prob_src_id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p.prob_src_id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JOIN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ps_sol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ON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s.prob_id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p.prob_id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ORDER BY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prob_src_id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prob_key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,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seq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  <a:endParaRPr lang="en-US" sz="110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Arty used to writing quick and dirty procedures, instead of trying to organize, group or modularize anything.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Isolated a potentially shareable query here. Could have placed behind package proc or in package spec as cursor for re-use.</a:t>
                      </a:r>
                    </a:p>
                    <a:p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file_rec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utl_file.file_type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marker     VARCHAR2(40); -- for debugging only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idx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INTEGER := 0;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filename   VARCHAR2(128) := '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ps_db_list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_'||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TO_CHAR(SYSDATE,'YYYYMMDD')||'.txt';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file_err_msg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VARCHAR2(256) := 'Unexpected error with UTL_FILE ops after marker @marker@ in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print_send_ps_db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.';</a:t>
                      </a:r>
                    </a:p>
                    <a:p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email variables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email_body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CLOB := EMPTY_CLOB();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db_name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VARCHAR2(10);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to_addr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VARCHAR2(80);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subj_hdr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VARCHAR2(100);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performance test variables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NUMBER;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NUMBER;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PROCEDURE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VARCHAR2) IS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BEGIN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utl_file.put_line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file_rec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email_body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email_body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CHR(10);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 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SELECT UPPER(name)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INTO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db_name</a:t>
                      </a:r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FROM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v$database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  <a:endParaRPr kumimoji="0" lang="en-US" sz="12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Declared a dozen variables to meet the </a:t>
                      </a:r>
                      <a:r>
                        <a:rPr kumimoji="0" lang="en-US" sz="1200" b="0" kern="120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proc’s</a:t>
                      </a: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requirements. OK, but immediately tells me the proc does too much.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Poor man’s “marker” variable for </a:t>
                      </a:r>
                      <a:r>
                        <a:rPr kumimoji="0" lang="en-US" sz="1200" b="0" kern="120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dbms_output</a:t>
                      </a: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debugging.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File_err_msg</a:t>
                      </a: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not really a standardized message as the requirements called for. Isolated here and not re-usable.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lvl="0"/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/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/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/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This is good. Factored out the repetitive work and ensured that processing of the cursor only had to happen once.</a:t>
                      </a:r>
                    </a:p>
                    <a:p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lvl="0"/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/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Hmm. Call to </a:t>
                      </a:r>
                      <a:r>
                        <a:rPr kumimoji="0" lang="en-US" sz="1200" b="0" kern="120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v$database</a:t>
                      </a: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belongs in its own routine. Remembering to wrap with UPPER good, but what if he forgets sometimes?</a:t>
                      </a:r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IF 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IS NULL AND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db_name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&lt;&gt; 'MY10G') THEN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('Error: NULL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passed to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print_send_ps_db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. Destination address should be identified.');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RAISE_APPLICATION_ERROR(-20001,'Parameter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is empty. Please pass the desired destination of the emailed report.');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IF;</a:t>
                      </a:r>
                    </a:p>
                    <a:p>
                      <a:endParaRPr kumimoji="0" lang="en-US" sz="12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Remove prior file run on same day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--   BEGIN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--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utl_file.fremove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('CORE_DIR', filename);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--   EXCEPTION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--      WHEN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utl_file.invalid_operation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THEN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--   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('ERROR: Cannot remove file '||filename);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--   END;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dbms_utility.get_time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marker   := '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fopen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file_rec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utl_file.fopen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('CORE_DIR', filename, 'W', 32767);</a:t>
                      </a:r>
                      <a:endParaRPr kumimoji="0" lang="en-US" sz="12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Good. Checking condition. But presence of RAISE_APPLICATION_ERROR screams for exception-handling standard.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Looks like Arty had some trouble with W and A file modes. Would be better if file ops were standardized in common package so he doesn’t have to think about this stuff and learn by trial and error.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Directory hard-coded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-- Read entire Problem/Solution database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FOR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cur_read_ps_db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LOOP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idx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idx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+ 1;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-- Write each problem and its possible solutions to a file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-- check to ensure file is open and handle is valid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BEGIN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marker := '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is_open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IF (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utl_file.is_open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file_rec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)) THEN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-- write to file and email body at the same time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marker := '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put_line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IF (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idx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 1) THEN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-- report header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('********************************************************************************');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                Printout of the Problem/Solution Database');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                           '||TO_CHAR(SYSDATE, 'YYYY Month DD'));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('********************************************************************************'||CHR(10));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END IF;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('Type [' ||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l_rec.prob_src_nm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'] Key [' ||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l_rec.prob_key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'] Error [' ||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l_rec.prob_key_txt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']');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('Comments:');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(CHR(9) ||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l_rec.prob_notes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('Solution #'||l_rec.seq||':');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(CHR(9) ||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l_rec.sol_notes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CHR(10));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('--------------------------------------------');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ELSE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RAISE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utl_file.invalid_filehandle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END IF;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EXCEPTION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WHEN OTHERS THEN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RAISE_APPLICATION_ERROR(-20001,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REPLACE(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file_err_msg,'@marker@',marker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(REPLACE(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file_err_msg,'@marker@',marker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),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'</a:t>
                      </a:r>
                      <a:r>
                        <a:rPr kumimoji="0" lang="en-US" sz="8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print_send_ps_db</a:t>
                      </a:r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END;</a:t>
                      </a:r>
                    </a:p>
                    <a:p>
                      <a:r>
                        <a:rPr kumimoji="0" lang="en-US" sz="8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LOOP;</a:t>
                      </a:r>
                      <a:endParaRPr kumimoji="0" lang="en-US" sz="8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Questionable whether this is necessary, especially on every iteration.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Manually named markers are better than numeric, but still prone to copy-paste errors.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Divider string should be standardized, placed in a Reports or Strings or Constants package spec for re-use.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05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05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05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WHEN OTHERS is generally a bad idea. Although this captures all unexpected, it masks the real error and source of it. Better to have common approach in re-usable package to trap and handle all the known UTL_FILE exceptions.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05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05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Proc name hard-coded, which can change and get out of sync.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BEGIN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-- Now we are done writing lines, flush buffer (so line can be read immediately) and close file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marker := '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fflush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utl_file.fflush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file_rec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marker := '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fclose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utl_file.fclose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file_rec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EXCEPTION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WHEN OTHERS THEN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RAISE_APPLICATION_ERROR(-20001,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REPLACE(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file_err_msg,'@marker@',marker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(REPLACE(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file_err_msg,'@marker@',marker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),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'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print_send_ps_db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dbms_utility.get_time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('Reading table and writing to file took '||</a:t>
                      </a:r>
                    </a:p>
                    <a:p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ROUND((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- </a:t>
                      </a:r>
                      <a:r>
                        <a:rPr kumimoji="0" lang="en-US" sz="12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begin_time</a:t>
                      </a: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),2)||' seconds.');</a:t>
                      </a:r>
                      <a:endParaRPr kumimoji="0" lang="en-US" sz="12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Comments are good, but if the comments or markers aren’t logged during processing in chronological order for debugging, has the requirement been met?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Again with the WHEN OTHERS headache-waiting-to-happen.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Bug. </a:t>
                      </a:r>
                      <a:r>
                        <a:rPr lang="en-US" sz="1200" b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Arty’s</a:t>
                      </a: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unit test (if any) must have missed that times from </a:t>
                      </a:r>
                      <a:r>
                        <a:rPr lang="en-US" sz="1200" b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dbms_utility</a:t>
                      </a: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must be divided by 100 to represent seconds.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52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begin_time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dbms_utility.get_time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endParaRPr kumimoji="0" lang="en-US" sz="105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Send the file to my phone if in Production, otherwise to my email address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IF (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db_name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&lt;&gt; 'MY10G') THEN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to_addr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subj_hdr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'Unit Test Report: ';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ELSIF (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db_name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 'MY10G') THEN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to_addr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'bcoulam@boguscompany.com';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subj_hdr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'Production Report: ';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IF;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This line requires that UTL_MAIL be installed (run $ORACLE_HOME/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rdbms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/admin/utlmail.sql and prvtmail.plb)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and that your SMTP host be placed in the database init parameters, as in: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ALTER SYSTEM SET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smtp_out_server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='smtp.yourdomain.com' SCOPE=SPFILE;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-- Finally one must grant execute on UTL_MAIL to the schema housing this proc.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UTL_MAIL.send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(sender     =&gt; 'oracle@'||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db_name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||'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.net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',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recipients =&gt;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to_addr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subject    =&gt;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subj_hdr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||filename,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message    =&gt;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email_body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end_time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dbms_utility.get_time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endParaRPr kumimoji="0" lang="en-US" sz="105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log_msg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('Sending email took '||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ROUND((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end_time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-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begin_time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),2)||' seconds.');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 </a:t>
                      </a:r>
                      <a:r>
                        <a:rPr kumimoji="0" lang="en-US" sz="105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print_send_ps_db</a:t>
                      </a:r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05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/</a:t>
                      </a:r>
                      <a:endParaRPr kumimoji="0" lang="en-US" sz="105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Huh? Might have been </a:t>
                      </a:r>
                      <a:r>
                        <a:rPr lang="en-US" sz="1200" b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Arty’s</a:t>
                      </a: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phone and email during dev, but not in production surely. Better to write re-usable, modular component that is self-documenting.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Hard-coded DB names is a bug waiting to happen. Better to put the director’s address in an application property or use a distribution list in case the people behind the role change.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Arty had to install UTL_MAIL to get this working. Interface is clean, but still better to encapsulate in a wrapper package, just in case the implementation of emailing from within the database ever had to change (as it has three times since 8i).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Would be better if sender were stored in an application property in a table, or derived in a re-usable function, not one-off hard-coded as a literal here.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12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Bug. See above. Must divide by 100.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</a:t>
            </a:r>
            <a:r>
              <a:rPr lang="en-US" dirty="0" err="1" smtClean="0"/>
              <a:t>Arty’s</a:t>
            </a:r>
            <a:r>
              <a:rPr lang="en-US" dirty="0" smtClean="0"/>
              <a:t>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Arty’s</a:t>
            </a:r>
            <a:r>
              <a:rPr lang="en-US" dirty="0" smtClean="0"/>
              <a:t> solution works, but because he had to re-familiarize himself with UTL_FILE, CLOB initialization, DBMS_UTILITY and install and learn UTL_MAIL, there were issues and it took over </a:t>
            </a:r>
            <a:r>
              <a:rPr lang="en-US" u="sng" dirty="0" smtClean="0"/>
              <a:t>ten iterations</a:t>
            </a:r>
            <a:r>
              <a:rPr lang="en-US" dirty="0" smtClean="0"/>
              <a:t> before all the initial bugs were worked </a:t>
            </a:r>
            <a:r>
              <a:rPr lang="en-US" dirty="0" smtClean="0"/>
              <a:t>out.</a:t>
            </a:r>
          </a:p>
          <a:p>
            <a:r>
              <a:rPr lang="en-US" dirty="0" smtClean="0"/>
              <a:t>Despite </a:t>
            </a:r>
            <a:r>
              <a:rPr lang="en-US" dirty="0" err="1" smtClean="0"/>
              <a:t>Arty’s</a:t>
            </a:r>
            <a:r>
              <a:rPr lang="en-US" dirty="0" smtClean="0"/>
              <a:t> demonstrated competence, this </a:t>
            </a:r>
            <a:r>
              <a:rPr lang="en-US" u="sng" dirty="0" smtClean="0"/>
              <a:t>185 line </a:t>
            </a:r>
            <a:r>
              <a:rPr lang="en-US" dirty="0" smtClean="0"/>
              <a:t>solution took Arty almost </a:t>
            </a:r>
            <a:r>
              <a:rPr lang="en-US" u="sng" dirty="0" smtClean="0"/>
              <a:t>4 hours </a:t>
            </a:r>
            <a:r>
              <a:rPr lang="en-US" dirty="0" smtClean="0"/>
              <a:t>to work through the kinks and </a:t>
            </a:r>
            <a:r>
              <a:rPr lang="en-US" dirty="0" smtClean="0"/>
              <a:t>deliver.</a:t>
            </a:r>
          </a:p>
          <a:p>
            <a:r>
              <a:rPr lang="en-US" dirty="0" smtClean="0"/>
              <a:t>He </a:t>
            </a:r>
            <a:r>
              <a:rPr lang="en-US" dirty="0" smtClean="0"/>
              <a:t>had to introduce 2 new moving parts with no plan for re-use or maintenance, and due to poor </a:t>
            </a:r>
            <a:r>
              <a:rPr lang="en-US" dirty="0" err="1" smtClean="0"/>
              <a:t>debuggability</a:t>
            </a:r>
            <a:r>
              <a:rPr lang="en-US" dirty="0" smtClean="0"/>
              <a:t> and lack of standardized messages, it </a:t>
            </a:r>
            <a:r>
              <a:rPr lang="en-US" u="sng" dirty="0" smtClean="0"/>
              <a:t>did not meet 100%</a:t>
            </a:r>
            <a:r>
              <a:rPr lang="en-US" dirty="0" smtClean="0"/>
              <a:t> of the requirements. </a:t>
            </a:r>
            <a:endParaRPr lang="en-US" dirty="0" smtClean="0"/>
          </a:p>
          <a:p>
            <a:r>
              <a:rPr lang="en-US" dirty="0" smtClean="0"/>
              <a:t>He’s </a:t>
            </a:r>
            <a:r>
              <a:rPr lang="en-US" dirty="0" smtClean="0"/>
              <a:t>been writing PL/SQL for a while. But </a:t>
            </a:r>
            <a:r>
              <a:rPr lang="en-US" dirty="0" smtClean="0"/>
              <a:t>Arty </a:t>
            </a:r>
            <a:r>
              <a:rPr lang="en-US" dirty="0" smtClean="0"/>
              <a:t>hasn’t </a:t>
            </a:r>
            <a:r>
              <a:rPr lang="en-US" dirty="0" smtClean="0"/>
              <a:t>taken the </a:t>
            </a:r>
            <a:r>
              <a:rPr lang="en-US" dirty="0" smtClean="0"/>
              <a:t>time to change his habits and start applying software best practices, like Don’t </a:t>
            </a:r>
            <a:r>
              <a:rPr lang="en-US" dirty="0" smtClean="0"/>
              <a:t>Hardcode</a:t>
            </a:r>
            <a:r>
              <a:rPr lang="en-US" dirty="0" smtClean="0"/>
              <a:t>, Don’t Repeat Yourself and Simple Routines. This opens up his work for all sorts of bugs, some of them obvious, some of them lurking. His solution is </a:t>
            </a:r>
            <a:r>
              <a:rPr lang="en-US" dirty="0" smtClean="0"/>
              <a:t>a </a:t>
            </a:r>
            <a:r>
              <a:rPr lang="en-US" dirty="0" smtClean="0"/>
              <a:t>bit fragile. It takes some time to digest and understand.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Sam’s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INSERT INTO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app_msg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VALUES (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app_msg_seq.nextval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env.get_app_id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('PSOL'), 'Missing Parameter'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,'The call to @1@ was missing a value for parameter @2@. Please correct and re-try.'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,NULL, NULL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COMMIT;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CREATE OR REPLACE PACKAGE reports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AS</a:t>
                      </a:r>
                    </a:p>
                    <a:p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rpt_div_line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CONSTANT VARCHAR2(80) := RPAD('*',80,'*');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-- Pass an email address if on non-Prod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PROCEDURE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print_and_send_ps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 DEFAULT NULL);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 reports;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/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CREATE OR REPLACE PACKAGE BODY reports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AS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PROCEDURE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print_and_send_ps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 DEFAULT NULL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He adds a standardized message for the parameter-checking assertion. No need for a message about the file –handling errors; that is all encapsulated in the IO framework package. This message can now be re-used for all future routines in the Problem/Solution application that are missing expected parameters.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 chose to use a package. Great idea. Among other benefits, now there is a public place to put re-usable things for reporting, like the 80-char * divider line.</a:t>
                      </a:r>
                    </a:p>
                    <a:p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Sam’s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PROCEDURE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print_and_send_ps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 DEFAULT NULL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l_lines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typ.tas_maxvc2;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CLOB := EMPTY_CLOB();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VARCHAR2(128) :=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rpt_probsol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_'||TO_CHAR(SYSDATE,'YYYYMMDD')||'.txt';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PROCEDURE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VARCHAR2) IS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BEGIN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l_lines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(l_lines.COUNT+1) :=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CHR(10);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excp.assert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env.get_env_nm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&lt;&gt;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Prod' AND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IS NOT NULL)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OR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env.get_env_nm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Prod',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msgs.fill_msg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('Missing Parameter',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env.who_am_i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'), TRUE);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timer.startme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read_db_write_file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');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Most of the variables required for these complex IO and email operations are contained in the framework package. Sam only needs 3 new variables to complete the job.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 also encapsulates the repetitive line-handling like Arty. Good.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Assertion routine handles much for Sam so he doesn’t have to worry about it, like re-raising the exception after logging the message to desired output targets (default is table and screen). Uses standard error message too. 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Standardized timing mechanism. Can have multiple and nested timers within the same session.</a:t>
                      </a:r>
                    </a:p>
                    <a:p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Sam’s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417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PROCEDURE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print_and_send_ps</a:t>
                      </a:r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 DEFAULT NULL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l_lines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typ.tas_maxvc2;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CLOB := EMPTY_CLOB();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VARCHAR2(128) :=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rpt_probsol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_'||TO_CHAR(SYSDATE,'YYYYMMDD')||'.txt';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PROCEDURE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VARCHAR2) IS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BEGIN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l_lines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(l_lines.COUNT+1) :=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:=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CHR(10);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BEGIN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excp.assert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env.get_env_nm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&lt;&gt;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Prod' AND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IS NOT NULL)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OR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env.get_env_nm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Prod',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msgs.fill_msg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('Missing Parameter',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env.who_am_i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'), TRUE);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timer.startme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read_db_write_file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logs.dbg('Checking for file '||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IF 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io.file_exists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)) THEN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logs.dbg('Deleting file '||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io.delete_file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IF;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Most of the variables required for these complex IO and email operations are contained in the framework package. Sam only needs 3 new variables to complete the job.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 also encapsulates the repetitive line-handling like Arty. Good.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05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Assertion routine handles much for Sam so he doesn’t have to worry about it, like re-raising the exception after logging the message to desired output targets (default is table and screen). Uses standard error message too. 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05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05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Standardized timing mechanism. Can have multiple and nested timers within the same session.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05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logs.dbg annotates the code and offers debug trail. Automatically logs caller</a:t>
                      </a:r>
                      <a:r>
                        <a:rPr kumimoji="0" lang="en-US" sz="1050" b="0" kern="120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05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 line number, so no need to hard-code</a:t>
                      </a:r>
                      <a:r>
                        <a:rPr kumimoji="0" lang="en-US" sz="1050" b="0" kern="120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or pass parameter.</a:t>
                      </a:r>
                      <a:endParaRPr kumimoji="0" lang="en-US" sz="105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05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Extra features offered in IO package inspired Sam to make his routine even more robust, ensuring older runs are cleaned up.</a:t>
                      </a:r>
                    </a:p>
                    <a:p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Sam’s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logs.dbg('Reading and storing all problem/solution rows');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FOR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IN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ps_dml.cur_read_ps_db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LOOP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IF 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l_lines.COUNT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 0) THEN -- Add header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(str.ctr(RPT_DIV_LINE));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(str.ctr('Printout of the Problem/Solution Database'));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(str.ctr(TO_CHAR(SYSDATE, 'YYYY Month DD')));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(str.ctr(RPT_DIV_LINE)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   ||CHR(10));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END IF;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('Type [' ||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l_rec.prob_src_nm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'] Key [' ||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l_rec.prob_key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'] Error [' ||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l_rec.prob_key_txt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']');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('Comments:');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(CHR(9) ||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l_rec.prob_notes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('Solution #'||l_rec.seq||':');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(CHR(9) ||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l_rec.sol_notes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|| CHR(10));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handle_line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('--------------------------------------------');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END LOOP;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logs.dbg('Writing '||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l_lines.COUNT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||' to file '||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io.write_lines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i_msgs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l_lines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i_file_nm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timer.stopme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read_db_write_file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');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logs.info('Reading DB and writing file took '||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timer.elapsed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read_db_write_file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')||' seconds.');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1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Because Sam took his time to think, he put the report’s query in a public cursor in the PS_DML package. This shortened his code and centralized a useful piece of logic.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1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Using constant instead of literal for divider. Nice. If it ever changes, only one line has to change, not every line that copied the literal over the years.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This part is the same as </a:t>
                      </a:r>
                      <a:r>
                        <a:rPr kumimoji="0" lang="en-US" sz="1200" b="0" kern="120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Arty’s</a:t>
                      </a: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solution, but overall the loop is much shorter and less complex.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2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One line to write the entire report. Sweet. Directory defaults to configurable application property in APP_ENV_PARM. File mode defaults.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2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logs.info not dynamic like logs.dbg. This note goes into APP_LOG permanently.</a:t>
                      </a:r>
                    </a:p>
                    <a:p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Sam’s Solution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1397000"/>
          <a:ext cx="8839200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3124200"/>
              </a:tblGrid>
              <a:tr h="5003800">
                <a:tc>
                  <a:txBody>
                    <a:bodyPr/>
                    <a:lstStyle/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timer.startme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write_email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logs.dbg('Sending report to director if in Production, otherwise to given email address');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mail.send_mail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i_email_to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i_email_addr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i_email_subject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i_email_body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i_env_list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Dev,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Test');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mail.send_mail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i_email_to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'bcoulam@boguscompany.com',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i_email_subject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l_filename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i_email_body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l_email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,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            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i_env_list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=&gt; 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ProbSol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Prod');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timer.stopme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write_email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');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logs.info('Writing email took '||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timer.elapsed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('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write_email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')||' seconds.');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   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 </a:t>
                      </a:r>
                      <a:r>
                        <a:rPr kumimoji="0" lang="en-US" sz="1100" b="1" kern="12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print_and_send_ps</a:t>
                      </a:r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;</a:t>
                      </a:r>
                    </a:p>
                    <a:p>
                      <a:endParaRPr kumimoji="0" lang="en-US" sz="1100" b="1" kern="1200" dirty="0" smtClean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END reports;</a:t>
                      </a:r>
                    </a:p>
                    <a:p>
                      <a:r>
                        <a:rPr kumimoji="0" lang="en-US" sz="1100" b="1" kern="12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/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1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Encapsulated and tested timing mechanism correctly handles the division by 100 that Arty missed.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1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This ability to tie email targets to different destinations based on the framework’s ability to transparently detect the DB and environment it is running from is nice. Avoids hard-coding to names that can and do change over time. If implementation of the mail send is ever changed under the cover, no dependent code has to change.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1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endParaRPr kumimoji="0" lang="en-US" sz="1100" b="0" kern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kumimoji="0" lang="en-US" sz="11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Ideally though, this routine would not do two things (file and email). It should break the email feature into a separate routine of the reports package, possibly modified to be more re-useable by other reports.</a:t>
                      </a:r>
                    </a:p>
                    <a:p>
                      <a:endParaRPr lang="en-US" sz="12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Case: Sam’s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Even as a novice to the framework, once Sam had the proper metadata in the APP_ENV, APP_ENV_PARM and APP_MSG table, everything else was handled for him. He just had to plug pieces in and type in parameter </a:t>
            </a:r>
            <a:r>
              <a:rPr lang="en-US" dirty="0" smtClean="0"/>
              <a:t>values.</a:t>
            </a:r>
          </a:p>
          <a:p>
            <a:r>
              <a:rPr lang="en-US" dirty="0" smtClean="0"/>
              <a:t>Sam </a:t>
            </a:r>
            <a:r>
              <a:rPr lang="en-US" dirty="0" smtClean="0"/>
              <a:t>only had one bug to iron out, and then it compiled and worked. His solution took </a:t>
            </a:r>
            <a:r>
              <a:rPr lang="en-US" u="sng" dirty="0" smtClean="0"/>
              <a:t>50% less code</a:t>
            </a:r>
            <a:r>
              <a:rPr lang="en-US" dirty="0" smtClean="0"/>
              <a:t>, </a:t>
            </a:r>
            <a:r>
              <a:rPr lang="en-US" u="sng" dirty="0" smtClean="0"/>
              <a:t>met 100%</a:t>
            </a:r>
            <a:r>
              <a:rPr lang="en-US" dirty="0" smtClean="0"/>
              <a:t> of the requirements, is bug-free, and is at least </a:t>
            </a:r>
            <a:r>
              <a:rPr lang="en-US" u="sng" dirty="0" smtClean="0"/>
              <a:t>300% more clean, robust, maintainable and </a:t>
            </a:r>
            <a:r>
              <a:rPr lang="en-US" u="sng" dirty="0" smtClean="0"/>
              <a:t>readable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Best </a:t>
            </a:r>
            <a:r>
              <a:rPr lang="en-US" dirty="0" smtClean="0"/>
              <a:t>of all, it only took Sam a little over </a:t>
            </a:r>
            <a:r>
              <a:rPr lang="en-US" u="sng" dirty="0" smtClean="0"/>
              <a:t>1 hour</a:t>
            </a:r>
            <a:r>
              <a:rPr lang="en-US" dirty="0" smtClean="0"/>
              <a:t> to complete his version. Thus it took </a:t>
            </a:r>
            <a:r>
              <a:rPr lang="en-US" u="sng" dirty="0" smtClean="0"/>
              <a:t>25% of the time </a:t>
            </a:r>
            <a:r>
              <a:rPr lang="en-US" dirty="0" smtClean="0"/>
              <a:t>to obtain 3 to 4-fold better </a:t>
            </a:r>
            <a:r>
              <a:rPr lang="en-US" dirty="0" smtClean="0"/>
              <a:t>code.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manager was hooked. Sam was given development lead position. Arty was sent to mandatory pragmatic programmer training and assigned a slew of work when he returned to refactor years of cobbled-together junk code.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Frameworks </a:t>
            </a:r>
            <a:r>
              <a:rPr lang="en-US" dirty="0" smtClean="0"/>
              <a:t>essential to application architecture and can yield systems you can be proud of.</a:t>
            </a:r>
          </a:p>
          <a:p>
            <a:r>
              <a:rPr lang="en-US" dirty="0" smtClean="0"/>
              <a:t>“Starter” a decent model for features every custom Oracle application needs, but is certainly not the only framework.</a:t>
            </a:r>
          </a:p>
          <a:p>
            <a:r>
              <a:rPr lang="en-US" dirty="0" smtClean="0"/>
              <a:t>Frameworks </a:t>
            </a:r>
            <a:r>
              <a:rPr lang="en-US" dirty="0" smtClean="0"/>
              <a:t>jumpstart new projects, saving weeks to months of risky wheel-reinventing.</a:t>
            </a:r>
          </a:p>
          <a:p>
            <a:pPr lvl="1"/>
            <a:r>
              <a:rPr lang="en-US" dirty="0" smtClean="0"/>
              <a:t>Develop 3X better systems in at most half the time.</a:t>
            </a:r>
          </a:p>
          <a:p>
            <a:pPr lvl="1"/>
            <a:r>
              <a:rPr lang="en-US" dirty="0" smtClean="0"/>
              <a:t>Take back your life and free time.</a:t>
            </a:r>
          </a:p>
          <a:p>
            <a:pPr lvl="1"/>
            <a:r>
              <a:rPr lang="en-US" dirty="0" smtClean="0"/>
              <a:t>Be Lazy! (aka Be Wise, take your pick)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Design Legacy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733800" y="42672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OR</a:t>
            </a:r>
          </a:p>
        </p:txBody>
      </p:sp>
      <p:pic>
        <p:nvPicPr>
          <p:cNvPr id="26629" name="Picture 11" descr="tucker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43939">
            <a:off x="6538913" y="1524000"/>
            <a:ext cx="244951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 descr="BasicLean-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99753">
            <a:off x="152400" y="1752600"/>
            <a:ext cx="28273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858">
            <a:off x="5059363" y="4130675"/>
            <a:ext cx="33147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5" descr="ramshack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24456">
            <a:off x="346075" y="3462338"/>
            <a:ext cx="2058988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ramshackle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332084">
            <a:off x="685800" y="5027613"/>
            <a:ext cx="2646363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85426">
            <a:off x="4121150" y="2168525"/>
            <a:ext cx="28575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Contact Info: </a:t>
            </a:r>
            <a:r>
              <a:rPr lang="en-US" sz="2400" dirty="0" smtClean="0">
                <a:solidFill>
                  <a:srgbClr val="00B050"/>
                </a:solidFill>
              </a:rPr>
              <a:t>Bill Coulam (</a:t>
            </a:r>
            <a:r>
              <a:rPr lang="en-US" sz="2400" dirty="0" smtClean="0">
                <a:solidFill>
                  <a:srgbClr val="00B050"/>
                </a:solidFill>
                <a:hlinkClick r:id="rId2"/>
              </a:rPr>
              <a:t>bcoulam@yahoo.com</a:t>
            </a:r>
            <a:r>
              <a:rPr lang="en-US" sz="2400" dirty="0" smtClean="0">
                <a:solidFill>
                  <a:srgbClr val="00B050"/>
                </a:solidFill>
              </a:rPr>
              <a:t>)</a:t>
            </a:r>
          </a:p>
          <a:p>
            <a:r>
              <a:rPr lang="en-US" dirty="0" smtClean="0"/>
              <a:t>If interested, download PL/SQL Starter from:</a:t>
            </a: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www.dbartisans.com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sourceforge.net/projects/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plsqlframestart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5"/>
              </a:rPr>
              <a:t>sourceforge.net/projects/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hlinkClick r:id="rId5"/>
              </a:rPr>
              <a:t>plsqlstarter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(</a:t>
            </a:r>
            <a:r>
              <a:rPr lang="en-US" sz="2000" dirty="0" smtClean="0">
                <a:solidFill>
                  <a:schemeClr val="tx1"/>
                </a:solidFill>
              </a:rPr>
              <a:t>June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2010)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0" y="4876800"/>
            <a:ext cx="3454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Questions?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IOUG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6067</TotalTime>
  <Words>4138</Words>
  <Application>Microsoft Office PowerPoint</Application>
  <PresentationFormat>On-screen Show (4:3)</PresentationFormat>
  <Paragraphs>644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1_IOUG</vt:lpstr>
      <vt:lpstr>Civic</vt:lpstr>
      <vt:lpstr>Lazy Application Architecture</vt:lpstr>
      <vt:lpstr>The Goal</vt:lpstr>
      <vt:lpstr>Agenda</vt:lpstr>
      <vt:lpstr>Lazy? Or Wise?</vt:lpstr>
      <vt:lpstr>Catch the Vision</vt:lpstr>
      <vt:lpstr>The 80/20 rule (Pareto Principle)</vt:lpstr>
      <vt:lpstr>Define: Terminology</vt:lpstr>
      <vt:lpstr>Define: Applied to DB Dev</vt:lpstr>
      <vt:lpstr>Rarity</vt:lpstr>
      <vt:lpstr>Rarity</vt:lpstr>
      <vt:lpstr>Rarity</vt:lpstr>
      <vt:lpstr>Rarity</vt:lpstr>
      <vt:lpstr>Rarity</vt:lpstr>
      <vt:lpstr>Essential DB Framework Services</vt:lpstr>
      <vt:lpstr>Common DB Framework Services</vt:lpstr>
      <vt:lpstr>Common Framework Services</vt:lpstr>
      <vt:lpstr>Build or Buy?</vt:lpstr>
      <vt:lpstr>The Value of Simple</vt:lpstr>
      <vt:lpstr>Existing Market Survey</vt:lpstr>
      <vt:lpstr>PL/Vision</vt:lpstr>
      <vt:lpstr>QCGU</vt:lpstr>
      <vt:lpstr>GED Toolkit</vt:lpstr>
      <vt:lpstr>Existing Market Survey</vt:lpstr>
      <vt:lpstr>PL/SQL “Starter”</vt:lpstr>
      <vt:lpstr>Starter Schema Model</vt:lpstr>
      <vt:lpstr>Live Tour and Case Study</vt:lpstr>
      <vt:lpstr>Case: Report Requirements</vt:lpstr>
      <vt:lpstr>Case: Actors</vt:lpstr>
      <vt:lpstr>Case: Arty’s Solution</vt:lpstr>
      <vt:lpstr>Case: Arty’s Solution</vt:lpstr>
      <vt:lpstr>Case Arty’s Solution</vt:lpstr>
      <vt:lpstr>Case: Arty’s Solution</vt:lpstr>
      <vt:lpstr>Case: Arty’s Solution</vt:lpstr>
      <vt:lpstr>Case: Arty’s Solution</vt:lpstr>
      <vt:lpstr>Case: Arty’s Solution</vt:lpstr>
      <vt:lpstr>Case: Arty’s Solution</vt:lpstr>
      <vt:lpstr>Case: Sam’s Solution</vt:lpstr>
      <vt:lpstr>Case: Sam’s Solution</vt:lpstr>
      <vt:lpstr>Case: Sam’s Solution</vt:lpstr>
      <vt:lpstr>Case: Sam’s Solution</vt:lpstr>
      <vt:lpstr>Case: Sam’s Solution</vt:lpstr>
      <vt:lpstr>Case: Sam’s Solution</vt:lpstr>
      <vt:lpstr>Conclusion</vt:lpstr>
      <vt:lpstr>Your Design Legacy</vt:lpstr>
      <vt:lpstr>Slide 45</vt:lpstr>
    </vt:vector>
  </TitlesOfParts>
  <Company>hostcommunications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Jennifer Rogers</dc:creator>
  <cp:lastModifiedBy>Bill Coulam</cp:lastModifiedBy>
  <cp:revision>86</cp:revision>
  <cp:lastPrinted>1601-01-01T00:00:00Z</cp:lastPrinted>
  <dcterms:created xsi:type="dcterms:W3CDTF">2009-12-10T15:14:45Z</dcterms:created>
  <dcterms:modified xsi:type="dcterms:W3CDTF">2010-05-07T05:39:03Z</dcterms:modified>
</cp:coreProperties>
</file>